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Newsreader"/>
      <p:regular r:id="rId31"/>
      <p:bold r:id="rId32"/>
      <p:italic r:id="rId33"/>
      <p:boldItalic r:id="rId34"/>
    </p:embeddedFont>
    <p:embeddedFont>
      <p:font typeface="DM Sans Light"/>
      <p:regular r:id="rId35"/>
      <p:bold r:id="rId36"/>
      <p:italic r:id="rId37"/>
      <p:boldItalic r:id="rId38"/>
    </p:embeddedFont>
    <p:embeddedFont>
      <p:font typeface="DM Sans SemiBold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Newsreader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1B9BC8-C0E2-429F-A7D2-0A797ABB636A}">
  <a:tblStyle styleId="{BC1B9BC8-C0E2-429F-A7D2-0A797ABB63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SemiBold-bold.fntdata"/><Relationship Id="rId42" Type="http://schemas.openxmlformats.org/officeDocument/2006/relationships/font" Target="fonts/DMSansSemiBold-boldItalic.fntdata"/><Relationship Id="rId41" Type="http://schemas.openxmlformats.org/officeDocument/2006/relationships/font" Target="fonts/DMSansSemiBold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ewsreaderSemiBold-bold.fntdata"/><Relationship Id="rId47" Type="http://schemas.openxmlformats.org/officeDocument/2006/relationships/font" Target="fonts/NewsreaderSemiBold-regular.fntdata"/><Relationship Id="rId49" Type="http://schemas.openxmlformats.org/officeDocument/2006/relationships/font" Target="fonts/Newsreader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ewsreader-regular.fntdata"/><Relationship Id="rId30" Type="http://schemas.openxmlformats.org/officeDocument/2006/relationships/slide" Target="slides/slide23.xml"/><Relationship Id="rId33" Type="http://schemas.openxmlformats.org/officeDocument/2006/relationships/font" Target="fonts/Newsreader-italic.fntdata"/><Relationship Id="rId32" Type="http://schemas.openxmlformats.org/officeDocument/2006/relationships/font" Target="fonts/Newsreader-bold.fntdata"/><Relationship Id="rId35" Type="http://schemas.openxmlformats.org/officeDocument/2006/relationships/font" Target="fonts/DMSansLight-regular.fntdata"/><Relationship Id="rId34" Type="http://schemas.openxmlformats.org/officeDocument/2006/relationships/font" Target="fonts/Newsreader-boldItalic.fntdata"/><Relationship Id="rId37" Type="http://schemas.openxmlformats.org/officeDocument/2006/relationships/font" Target="fonts/DMSansLight-italic.fntdata"/><Relationship Id="rId36" Type="http://schemas.openxmlformats.org/officeDocument/2006/relationships/font" Target="fonts/DMSansLight-bold.fntdata"/><Relationship Id="rId39" Type="http://schemas.openxmlformats.org/officeDocument/2006/relationships/font" Target="fonts/DMSansSemiBold-regular.fntdata"/><Relationship Id="rId38" Type="http://schemas.openxmlformats.org/officeDocument/2006/relationships/font" Target="fonts/DMSansLigh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Newsreader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e1d0acee5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e1d0acee5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e77e466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9e77e466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e77e466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e77e466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e77e466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9e77e466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9e77e4667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9e77e466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9e77e466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9e77e466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9e77e466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9e77e466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9e77e4667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9e77e4667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9e77e466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9e77e466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e77e46674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e77e46674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9e77e4667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9e77e4667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e1d0acee5_2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e1d0acee5_2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9ee76357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9ee76357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e77e46674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9e77e46674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9e77e466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9e77e466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9ee76357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9ee76357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9e1d0acee5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9e1d0acee5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e77e4667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e77e4667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e77e4667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e77e4667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e77e46674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9e77e46674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e77e466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e77e466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9e77e466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9e77e466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9e1d0acee5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9e1d0acee5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4" name="Google Shape;124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6" name="Google Shape;136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91" name="Google Shape;191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2" name="Google Shape;192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7" name="Google Shape;207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0" name="Google Shape;210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2" name="Google Shape;222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8" name="Google Shape;228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6" name="Google Shape;236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7" name="Google Shape;257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3" name="Google Shape;263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72" name="Google Shape;272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6" name="Google Shape;276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8" name="Google Shape;278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80" name="Google Shape;280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7" name="Google Shape;307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9" name="Google Shape;309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7" name="Google Shape;327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0" name="Google Shape;330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1" name="Google Shape;381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8" name="Google Shape;388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3" name="Google Shape;393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4" name="Google Shape;394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7" name="Google Shape;397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9" name="Google Shape;479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1" name="Google Shape;501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3" name="Google Shape;513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8" name="Google Shape;518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eistertask.com/app/project/5442dQJk/eni-sortir-com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s://drive.google.com/file/d/1K_HKjVHJqpbzP0qCgrKZLnGKJQFcrh9O/view?usp=drive_link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hyperlink" Target="https://docs.google.com/document/d/1QdoS6CKJS-mSjAtBeJAo3X7_4b3WXoZDh9sptaCMb4s/edit?usp=drive_link" TargetMode="External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EwenFLEURY/Sortir.com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qaIQ22uLBM5x5CZDL5srfVnLPk6S0fKlZZCsC6ZZNMA/edit?usp=sharing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39" name="Google Shape;539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Sortir.com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"/>
          <p:cNvSpPr txBox="1"/>
          <p:nvPr>
            <p:ph idx="3" type="body"/>
          </p:nvPr>
        </p:nvSpPr>
        <p:spPr>
          <a:xfrm>
            <a:off x="545725" y="2433023"/>
            <a:ext cx="34926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Ewen Fleury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 Maze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Caillibot</a:t>
            </a:r>
            <a:endParaRPr/>
          </a:p>
        </p:txBody>
      </p:sp>
      <p:pic>
        <p:nvPicPr>
          <p:cNvPr id="543" name="Google Shape;5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68" y="2997850"/>
            <a:ext cx="2439520" cy="1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34" name="Google Shape;6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199" cy="333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6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6"/>
          <p:cNvSpPr txBox="1"/>
          <p:nvPr/>
        </p:nvSpPr>
        <p:spPr>
          <a:xfrm>
            <a:off x="152400" y="455325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MLD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43" name="Google Shape;6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13" y="865844"/>
            <a:ext cx="4595973" cy="416958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7"/>
          <p:cNvSpPr txBox="1"/>
          <p:nvPr/>
        </p:nvSpPr>
        <p:spPr>
          <a:xfrm>
            <a:off x="572425" y="1647900"/>
            <a:ext cx="2579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45" name="Google Shape;645;p77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7"/>
          <p:cNvSpPr txBox="1"/>
          <p:nvPr/>
        </p:nvSpPr>
        <p:spPr>
          <a:xfrm>
            <a:off x="288750" y="307180"/>
            <a:ext cx="79392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47" name="Google Shape;647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53" name="Google Shape;6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50" y="1066100"/>
            <a:ext cx="4261668" cy="38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5" y="1066100"/>
            <a:ext cx="3590784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8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8134299" y="513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 txBox="1"/>
          <p:nvPr/>
        </p:nvSpPr>
        <p:spPr>
          <a:xfrm>
            <a:off x="576975" y="455325"/>
            <a:ext cx="8069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   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9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5" y="1024425"/>
            <a:ext cx="3814277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940" y="1043688"/>
            <a:ext cx="4872520" cy="3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9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7910024" y="36930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79"/>
          <p:cNvSpPr txBox="1"/>
          <p:nvPr/>
        </p:nvSpPr>
        <p:spPr>
          <a:xfrm>
            <a:off x="576975" y="455325"/>
            <a:ext cx="8069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   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73" name="Google Shape;673;p80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13" y="1004100"/>
            <a:ext cx="4342568" cy="3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037" y="1620275"/>
            <a:ext cx="4251824" cy="2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0"/>
          <p:cNvSpPr txBox="1"/>
          <p:nvPr/>
        </p:nvSpPr>
        <p:spPr>
          <a:xfrm>
            <a:off x="576975" y="455325"/>
            <a:ext cx="8069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   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83" name="Google Shape;683;p8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10024" y="4553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50" y="1007700"/>
            <a:ext cx="6570598" cy="3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81"/>
          <p:cNvSpPr txBox="1"/>
          <p:nvPr/>
        </p:nvSpPr>
        <p:spPr>
          <a:xfrm>
            <a:off x="576975" y="455325"/>
            <a:ext cx="8069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   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92" name="Google Shape;692;p82"/>
          <p:cNvSpPr txBox="1"/>
          <p:nvPr>
            <p:ph idx="4294967295" type="title"/>
          </p:nvPr>
        </p:nvSpPr>
        <p:spPr>
          <a:xfrm>
            <a:off x="295350" y="518700"/>
            <a:ext cx="58659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Gestion de projet - Outils utilisés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4" name="Google Shape;694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75" y="1189500"/>
            <a:ext cx="2976650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250" y="1516175"/>
            <a:ext cx="2323275" cy="23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"/>
          <p:cNvSpPr txBox="1"/>
          <p:nvPr>
            <p:ph type="title"/>
          </p:nvPr>
        </p:nvSpPr>
        <p:spPr>
          <a:xfrm>
            <a:off x="326412" y="451725"/>
            <a:ext cx="101211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Présentation du code -</a:t>
            </a:r>
            <a:r>
              <a:rPr lang="en" sz="3400"/>
              <a:t> </a:t>
            </a:r>
            <a:r>
              <a:rPr lang="en"/>
              <a:t>I</a:t>
            </a:r>
            <a:r>
              <a:rPr lang="en"/>
              <a:t>nsertion via CSV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8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1133400"/>
            <a:ext cx="5505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3" title="360_F_1260358236_OG5dovF5A7FlqP0vqs7PZ5HwneD7aHKK (1)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4575" y="1177750"/>
            <a:ext cx="548700" cy="65625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3"/>
          <p:cNvSpPr txBox="1"/>
          <p:nvPr/>
        </p:nvSpPr>
        <p:spPr>
          <a:xfrm>
            <a:off x="326400" y="2822625"/>
            <a:ext cx="48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 : App\Controller\UserController::import()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: App\Service\ImportCsvService::import()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63" y="3641899"/>
            <a:ext cx="6010827" cy="10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/>
          <p:nvPr>
            <p:ph type="title"/>
          </p:nvPr>
        </p:nvSpPr>
        <p:spPr>
          <a:xfrm>
            <a:off x="326400" y="451725"/>
            <a:ext cx="5901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Présentation du code -</a:t>
            </a:r>
            <a:r>
              <a:rPr lang="en" sz="3400"/>
              <a:t> </a:t>
            </a:r>
            <a:r>
              <a:rPr lang="en"/>
              <a:t>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84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88" y="3077500"/>
            <a:ext cx="4080275" cy="1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4"/>
          <p:cNvSpPr txBox="1"/>
          <p:nvPr/>
        </p:nvSpPr>
        <p:spPr>
          <a:xfrm>
            <a:off x="338700" y="1525950"/>
            <a:ext cx="398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de Non Régression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Unitaires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d’Intégration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6" name="Google Shape;716;p8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5"/>
          <p:cNvSpPr txBox="1"/>
          <p:nvPr>
            <p:ph type="title"/>
          </p:nvPr>
        </p:nvSpPr>
        <p:spPr>
          <a:xfrm>
            <a:off x="295350" y="455325"/>
            <a:ext cx="8778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Présentation du code -</a:t>
            </a:r>
            <a:r>
              <a:rPr lang="en" sz="3400"/>
              <a:t> </a:t>
            </a:r>
            <a:r>
              <a:rPr lang="en" sz="2200"/>
              <a:t>Algorigrammes insertion via CSV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85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85" title="Algorigramme Gestion du fichier d_import CSV d_utilisateu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" y="876475"/>
            <a:ext cx="1795994" cy="42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5" title="Algorigramme Service d_import d_utilisateurs via fichier 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75" y="947025"/>
            <a:ext cx="2182976" cy="4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5" title="Légende Algorigramm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025" y="947025"/>
            <a:ext cx="3130651" cy="422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/>
          <p:nvPr/>
        </p:nvSpPr>
        <p:spPr>
          <a:xfrm>
            <a:off x="50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68"/>
          <p:cNvSpPr/>
          <p:nvPr/>
        </p:nvSpPr>
        <p:spPr>
          <a:xfrm>
            <a:off x="3048087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68"/>
          <p:cNvSpPr/>
          <p:nvPr/>
        </p:nvSpPr>
        <p:spPr>
          <a:xfrm>
            <a:off x="6096124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68"/>
          <p:cNvSpPr/>
          <p:nvPr/>
        </p:nvSpPr>
        <p:spPr>
          <a:xfrm>
            <a:off x="25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68"/>
          <p:cNvSpPr/>
          <p:nvPr/>
        </p:nvSpPr>
        <p:spPr>
          <a:xfrm>
            <a:off x="3048087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68"/>
          <p:cNvSpPr/>
          <p:nvPr/>
        </p:nvSpPr>
        <p:spPr>
          <a:xfrm>
            <a:off x="6096124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68"/>
          <p:cNvSpPr txBox="1"/>
          <p:nvPr>
            <p:ph idx="2" type="subTitle"/>
          </p:nvPr>
        </p:nvSpPr>
        <p:spPr>
          <a:xfrm>
            <a:off x="363200" y="24619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</p:txBody>
      </p:sp>
      <p:sp>
        <p:nvSpPr>
          <p:cNvPr id="556" name="Google Shape;556;p6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8"/>
          <p:cNvSpPr txBox="1"/>
          <p:nvPr>
            <p:ph type="title"/>
          </p:nvPr>
        </p:nvSpPr>
        <p:spPr>
          <a:xfrm>
            <a:off x="361975" y="962092"/>
            <a:ext cx="5718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 i="1"/>
          </a:p>
        </p:txBody>
      </p:sp>
      <p:sp>
        <p:nvSpPr>
          <p:cNvPr id="558" name="Google Shape;558;p68"/>
          <p:cNvSpPr txBox="1"/>
          <p:nvPr>
            <p:ph idx="7" type="subTitle"/>
          </p:nvPr>
        </p:nvSpPr>
        <p:spPr>
          <a:xfrm>
            <a:off x="3411225" y="25041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Conception</a:t>
            </a:r>
            <a:endParaRPr/>
          </a:p>
        </p:txBody>
      </p:sp>
      <p:sp>
        <p:nvSpPr>
          <p:cNvPr id="559" name="Google Shape;559;p68"/>
          <p:cNvSpPr txBox="1"/>
          <p:nvPr>
            <p:ph idx="9" type="subTitle"/>
          </p:nvPr>
        </p:nvSpPr>
        <p:spPr>
          <a:xfrm>
            <a:off x="363200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 </a:t>
            </a:r>
            <a:r>
              <a:rPr lang="en"/>
              <a:t>Gestion de projet</a:t>
            </a:r>
            <a:endParaRPr/>
          </a:p>
        </p:txBody>
      </p:sp>
      <p:sp>
        <p:nvSpPr>
          <p:cNvPr id="560" name="Google Shape;560;p68"/>
          <p:cNvSpPr txBox="1"/>
          <p:nvPr>
            <p:ph idx="9" type="subTitle"/>
          </p:nvPr>
        </p:nvSpPr>
        <p:spPr>
          <a:xfrm>
            <a:off x="3411225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Présentation du code</a:t>
            </a:r>
            <a:endParaRPr/>
          </a:p>
        </p:txBody>
      </p:sp>
      <p:sp>
        <p:nvSpPr>
          <p:cNvPr id="561" name="Google Shape;561;p68"/>
          <p:cNvSpPr txBox="1"/>
          <p:nvPr>
            <p:ph idx="9" type="subTitle"/>
          </p:nvPr>
        </p:nvSpPr>
        <p:spPr>
          <a:xfrm>
            <a:off x="6080575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5 Devops</a:t>
            </a:r>
            <a:endParaRPr/>
          </a:p>
        </p:txBody>
      </p:sp>
      <p:sp>
        <p:nvSpPr>
          <p:cNvPr id="562" name="Google Shape;562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68"/>
          <p:cNvSpPr txBox="1"/>
          <p:nvPr>
            <p:ph idx="9" type="subTitle"/>
          </p:nvPr>
        </p:nvSpPr>
        <p:spPr>
          <a:xfrm>
            <a:off x="363175" y="374982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Le Bilan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6"/>
          <p:cNvSpPr txBox="1"/>
          <p:nvPr>
            <p:ph type="title"/>
          </p:nvPr>
        </p:nvSpPr>
        <p:spPr>
          <a:xfrm>
            <a:off x="295350" y="455325"/>
            <a:ext cx="64134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Présentation du code -</a:t>
            </a:r>
            <a:r>
              <a:rPr lang="en" sz="3400"/>
              <a:t> </a:t>
            </a:r>
            <a:r>
              <a:rPr lang="en"/>
              <a:t>Sécurité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86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75" y="1109588"/>
            <a:ext cx="50885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25" y="1098100"/>
            <a:ext cx="3656025" cy="38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675" y="2828530"/>
            <a:ext cx="5088576" cy="208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7"/>
          <p:cNvSpPr txBox="1"/>
          <p:nvPr>
            <p:ph type="title"/>
          </p:nvPr>
        </p:nvSpPr>
        <p:spPr>
          <a:xfrm>
            <a:off x="295350" y="518700"/>
            <a:ext cx="4692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87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7"/>
          <p:cNvSpPr txBox="1"/>
          <p:nvPr/>
        </p:nvSpPr>
        <p:spPr>
          <a:xfrm>
            <a:off x="476600" y="10661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Intégration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et développement continue :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GIT pour le Versionning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Utilisation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d’un 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G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it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H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ub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45" name="Google Shape;745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75" y="1631350"/>
            <a:ext cx="1213300" cy="1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295350" y="518700"/>
            <a:ext cx="4692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Bilan du projet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8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8"/>
          <p:cNvSpPr txBox="1"/>
          <p:nvPr/>
        </p:nvSpPr>
        <p:spPr>
          <a:xfrm>
            <a:off x="461825" y="163515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Projet Entièrement fonctionnel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Tests passés avec succès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Besoins client respectés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>
            <p:ph type="title"/>
          </p:nvPr>
        </p:nvSpPr>
        <p:spPr>
          <a:xfrm>
            <a:off x="2683950" y="2571750"/>
            <a:ext cx="2991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questions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8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379" y="455333"/>
            <a:ext cx="3509700" cy="232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type="title"/>
          </p:nvPr>
        </p:nvSpPr>
        <p:spPr>
          <a:xfrm>
            <a:off x="295350" y="518700"/>
            <a:ext cx="7932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 -</a:t>
            </a:r>
            <a:r>
              <a:rPr lang="en" sz="3400"/>
              <a:t> Entreprise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9"/>
          <p:cNvSpPr txBox="1"/>
          <p:nvPr/>
        </p:nvSpPr>
        <p:spPr>
          <a:xfrm>
            <a:off x="2964300" y="18015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44 ans d’expérience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sites dont 1 en ligne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2000 aprennants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/>
          <p:nvPr>
            <p:ph type="title"/>
          </p:nvPr>
        </p:nvSpPr>
        <p:spPr>
          <a:xfrm>
            <a:off x="295350" y="518700"/>
            <a:ext cx="7770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 - </a:t>
            </a:r>
            <a:r>
              <a:rPr lang="en"/>
              <a:t>Équipes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9" name="Google Shape;579;p70"/>
          <p:cNvGraphicFramePr/>
          <p:nvPr/>
        </p:nvGraphicFramePr>
        <p:xfrm>
          <a:off x="1072300" y="11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{BC1B9BC8-C0E2-429F-A7D2-0A797ABB636A}</a:tableStyleId>
              </a:tblPr>
              <a:tblGrid>
                <a:gridCol w="2413000"/>
                <a:gridCol w="2413000"/>
                <a:gridCol w="2413000"/>
              </a:tblGrid>
              <a:tr h="18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8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Ewen Fleury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Matthieu Caillibot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Clément Mazé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80" name="Google Shape;580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6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title"/>
          </p:nvPr>
        </p:nvSpPr>
        <p:spPr>
          <a:xfrm>
            <a:off x="41413" y="369300"/>
            <a:ext cx="9297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 - Analyse du besoin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0" name="Google Shape;590;p71"/>
          <p:cNvGraphicFramePr/>
          <p:nvPr/>
        </p:nvGraphicFramePr>
        <p:xfrm>
          <a:off x="1876760" y="876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{BC1B9BC8-C0E2-429F-A7D2-0A797ABB636A}</a:tableStyleId>
              </a:tblPr>
              <a:tblGrid>
                <a:gridCol w="3029500"/>
                <a:gridCol w="3029500"/>
              </a:tblGrid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Contexte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Dans le cadre d’une forte activité sur les différents sites de l’ENI, une application est envisagée afin de simplifier l’organisation des sorties groupées organisées par l’école.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Enjeux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L’application devra favoriser la communication et la coordination entre les acteurs de l’ENI pour optimiser la gestion des sorties sur l’ensemble des sites.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Objectifs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Créer une plateforme centralisée permettant 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La gestion complète des sorties (création, modification, suppression)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L’inscription et la désinscription des participants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Une meilleure visibilité sur les événements à venir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Critères d’acceptabilité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produit doit répondre aux besoins définis dans le Dossier d’Analyse des Besoins (DAB)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lancement aura lieu après validation complète des tests fonctionnels et utilisateurs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91" name="Google Shape;591;p7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8134299" y="9631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361975" y="455325"/>
            <a:ext cx="10576500" cy="14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 - </a:t>
            </a:r>
            <a:r>
              <a:rPr lang="en"/>
              <a:t>Méthode</a:t>
            </a:r>
            <a:r>
              <a:rPr lang="en"/>
              <a:t> de développement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2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675" y="1510179"/>
            <a:ext cx="4898638" cy="346744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06" name="Google Shape;606;p73"/>
          <p:cNvSpPr txBox="1"/>
          <p:nvPr/>
        </p:nvSpPr>
        <p:spPr>
          <a:xfrm>
            <a:off x="421225" y="724400"/>
            <a:ext cx="6954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07" name="Google Shape;607;p73"/>
          <p:cNvSpPr txBox="1"/>
          <p:nvPr/>
        </p:nvSpPr>
        <p:spPr>
          <a:xfrm>
            <a:off x="798125" y="2157900"/>
            <a:ext cx="32442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73"/>
          <p:cNvSpPr txBox="1"/>
          <p:nvPr/>
        </p:nvSpPr>
        <p:spPr>
          <a:xfrm>
            <a:off x="716850" y="1600975"/>
            <a:ext cx="40425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MCD / MLD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09" name="Google Shape;609;p73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16" name="Google Shape;616;p74"/>
          <p:cNvSpPr txBox="1"/>
          <p:nvPr>
            <p:ph type="title"/>
          </p:nvPr>
        </p:nvSpPr>
        <p:spPr>
          <a:xfrm>
            <a:off x="82826" y="455325"/>
            <a:ext cx="99330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 Conception - Diagramme de cas d’utilisation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50" y="1024425"/>
            <a:ext cx="6037608" cy="3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61649" y="43515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202" cy="329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75"/>
          <p:cNvSpPr txBox="1"/>
          <p:nvPr/>
        </p:nvSpPr>
        <p:spPr>
          <a:xfrm>
            <a:off x="152400" y="475100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MCD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